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 Slab"/>
      <p:regular r:id="rId19"/>
      <p:bold r:id="rId20"/>
    </p:embeddedFon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Slab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0e909c0c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0e909c0c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0e909c0c6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d0e909c0c6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0e909c0c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d0e909c0c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0e909c0c6_0_1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0e909c0c6_0_1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edfe15293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edfe15293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edfe15293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edfe1529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edfe1529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edfe1529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edfe15293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edfe15293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edfe15293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edfe15293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edfe15293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edfe15293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edfe15293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edfe15293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edfe15293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edfe1529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6.jpg"/><Relationship Id="rId5" Type="http://schemas.openxmlformats.org/officeDocument/2006/relationships/image" Target="../media/image8.png"/><Relationship Id="rId6" Type="http://schemas.openxmlformats.org/officeDocument/2006/relationships/hyperlink" Target="mailto:dgp@student.dei.uc.pt" TargetMode="External"/><Relationship Id="rId7" Type="http://schemas.openxmlformats.org/officeDocument/2006/relationships/hyperlink" Target="mailto:brunofaria@student.dei.uc.pt" TargetMode="External"/><Relationship Id="rId8" Type="http://schemas.openxmlformats.org/officeDocument/2006/relationships/hyperlink" Target="mailto:analr@student.dei.uc.pt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10.png"/><Relationship Id="rId7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78550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BidYourAuction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804052" y="35620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PL5</a:t>
            </a:r>
            <a:endParaRPr/>
          </a:p>
          <a:p>
            <a:pPr indent="457200" lvl="0" marL="22860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Base de Dados</a:t>
            </a:r>
            <a:endParaRPr/>
          </a:p>
          <a:p>
            <a:pPr indent="457200" lvl="0" marL="22860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2020/2021 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</a:t>
            </a:r>
            <a:r>
              <a:rPr lang="pt-PT"/>
              <a:t>scalonamento de tarefas</a:t>
            </a:r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19/04/2021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4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Registo de utilizadores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4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Autenticação de utilizadores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4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Criar um novo leilão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26/04/2021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4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Listar todos os leilões existentes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4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Pesquisar leilões existentes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4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Consultar detalhes de um leilão</a:t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03/05/2021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4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Listar todos os leilões em que o utilizador tenha atividade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4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Efetuar uma licitação num leilão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4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Editar propriedades de um leilão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Escalonamento de tarefas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pt-PT"/>
              <a:t>10/05/2021</a:t>
            </a:r>
            <a:endParaRPr/>
          </a:p>
          <a:p>
            <a:pPr indent="-31083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ct val="1400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Escrever mensagem no mural de um leilão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83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ct val="1400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Entrega imediata de notificações a utilizadores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83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ct val="1400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Notificação de licitação ultrapassada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pt-PT"/>
              <a:t>17</a:t>
            </a:r>
            <a:r>
              <a:rPr lang="pt-PT"/>
              <a:t>/05/2021</a:t>
            </a:r>
            <a:endParaRPr/>
          </a:p>
          <a:p>
            <a:pPr indent="-31083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ct val="1400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Término do leilão na data, hora e minuto marcados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83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ct val="1400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Um administrador pode cancelar um leilão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83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ct val="1400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Um administrador pode banir permanentemente um utilizador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83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ct val="1400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Um administrador pode obter estatísticas de atividade na aplicação</a:t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pt-PT"/>
              <a:t>24</a:t>
            </a:r>
            <a:r>
              <a:rPr lang="pt-PT"/>
              <a:t>/05/2021</a:t>
            </a:r>
            <a:endParaRPr/>
          </a:p>
          <a:p>
            <a:pPr indent="-31083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ct val="1400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Manual de utilizador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83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ct val="1400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Manual de instalação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83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ct val="1400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Modelo ER e de dados</a:t>
            </a:r>
            <a:endParaRPr b="1" sz="1000">
              <a:solidFill>
                <a:srgbClr val="FF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83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ct val="140000"/>
              <a:buChar char="-"/>
            </a:pPr>
            <a:r>
              <a:rPr b="1" lang="pt-PT" sz="1000">
                <a:solidFill>
                  <a:srgbClr val="FFE599"/>
                </a:solidFill>
                <a:latin typeface="Arial"/>
                <a:ea typeface="Arial"/>
                <a:cs typeface="Arial"/>
                <a:sym typeface="Arial"/>
              </a:rPr>
              <a:t>Plano de desenvolvimento</a:t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</a:t>
            </a:r>
            <a:r>
              <a:rPr lang="pt-PT"/>
              <a:t>ivisão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Uma tarefa por semana por elemento do grupo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No caso de tarefas mais simples/curtas, o aluno ajuda um dos colegas e/ou avança nas tarefas da semana seguinte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Questões</a:t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5575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Team</a:t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03225" y="1627575"/>
            <a:ext cx="1633500" cy="16335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Uma imagem com pessoa, exterior, vestuário, em pé&#10;&#10;Descrição gerada automaticamente" id="71" name="Google Shape;7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7275" y="1664425"/>
            <a:ext cx="1633500" cy="16335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55238" y="1627562"/>
            <a:ext cx="1633500" cy="1633526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3" name="Google Shape;73;p14"/>
          <p:cNvSpPr txBox="1"/>
          <p:nvPr/>
        </p:nvSpPr>
        <p:spPr>
          <a:xfrm>
            <a:off x="6279275" y="3359575"/>
            <a:ext cx="2081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Dylan Gonçalves Perdigão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2018233092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u="sng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dgp@student.dei.uc.pt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3397800" y="3359575"/>
            <a:ext cx="2348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Bruno Ricardo Leitão Faria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2018295474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u="sng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brunofaria@student.dei.uc.pt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649825" y="3359575"/>
            <a:ext cx="2348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Ana Rita Lapão Rodrigues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2018284515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u="sng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analr@student.dei.uc.pt</a:t>
            </a:r>
            <a:endParaRPr sz="1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Breve descrição do projeto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O principal objetivo deste projeto consiste em simular leilões online. Estes iniciam-se quando um vendedor define um determinado artigo, preço mínimo e os momentos de início e fim.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Os compradores podem realizar licitações até à data de término do leilão, escrever mensagens em um mural e, caso tenha feito uma licitação, ser notificado caso o leilão seja cancelado ou a licitação for ultrapassada.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/>
              <a:t>Para além de compradores e vendedores, podem existir administradores que podem banir utilizadores, cancelar leilões e obter estatísticas da aplicação.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Operações, transações e conflitos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pt-PT"/>
              <a:t>Para leilões, licitações, pessoas e mensagens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pt-PT"/>
              <a:t>Inser</a:t>
            </a:r>
            <a:r>
              <a:rPr lang="pt-PT"/>
              <a:t>ç</a:t>
            </a:r>
            <a:r>
              <a:rPr lang="pt-PT"/>
              <a:t>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pt-PT"/>
              <a:t>Remoção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pt-PT"/>
              <a:t>Atualização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pt-PT"/>
              <a:t>Seleção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pt-PT"/>
              <a:t>Para licitações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pt-PT"/>
              <a:t>Controlo de transações para evitar conflitos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PT"/>
              <a:t>Licitações ao mesmo tempo (anular a segunda e enviar notificação)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Potencial solução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No login é distinguido utilizador normal de um administrador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Leilão com </a:t>
            </a:r>
            <a:r>
              <a:rPr lang="pt-PT"/>
              <a:t>histórico</a:t>
            </a:r>
            <a:r>
              <a:rPr lang="pt-PT"/>
              <a:t> de versões das suas descrições textuais identificadas pelo ID do leilão e sua versão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Qualquer pessoa, inclusive administradores, podem escrever no feed de mensagens referente a um leilão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Notificações </a:t>
            </a:r>
            <a:r>
              <a:rPr lang="pt-PT"/>
              <a:t>atribuídas</a:t>
            </a:r>
            <a:r>
              <a:rPr lang="pt-PT"/>
              <a:t> a todos os compradores que tenham licitação ultrapassada num determinado leilão ou caso este seja cancelado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Relacionamentos que </a:t>
            </a:r>
            <a:r>
              <a:rPr lang="pt-PT"/>
              <a:t>permitem</a:t>
            </a:r>
            <a:r>
              <a:rPr lang="pt-PT"/>
              <a:t> identificar qual administrador cancelou determinados leilões ou baniu pessoas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PT">
                <a:latin typeface="Roboto"/>
                <a:ea typeface="Roboto"/>
                <a:cs typeface="Roboto"/>
                <a:sym typeface="Roboto"/>
              </a:rPr>
              <a:t>Diagrama de entidade e relacionamento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8"/>
          <p:cNvSpPr txBox="1"/>
          <p:nvPr>
            <p:ph idx="2" type="body"/>
          </p:nvPr>
        </p:nvSpPr>
        <p:spPr>
          <a:xfrm>
            <a:off x="5934100" y="1489825"/>
            <a:ext cx="2822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/>
              <a:t>Pessoas</a:t>
            </a:r>
            <a:endParaRPr/>
          </a:p>
          <a:p>
            <a:pPr indent="-304800" lvl="1" marL="719999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PT"/>
              <a:t>Utilizadores</a:t>
            </a:r>
            <a:endParaRPr/>
          </a:p>
          <a:p>
            <a:pPr indent="-304800" lvl="1" marL="719999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PT"/>
              <a:t>Administradores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/>
              <a:t>Leilões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/>
              <a:t>Descrições textuais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/>
              <a:t>Licitações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/>
              <a:t>Mensagens</a:t>
            </a:r>
            <a:endParaRPr/>
          </a:p>
          <a:p>
            <a:pPr indent="-304800" lvl="1" marL="719999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PT"/>
              <a:t>Mensagens do feed</a:t>
            </a:r>
            <a:endParaRPr/>
          </a:p>
          <a:p>
            <a:pPr indent="-304800" lvl="1" marL="719999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PT"/>
              <a:t>Notificações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489825"/>
            <a:ext cx="5629298" cy="27424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Modelo relacional de dados</a:t>
            </a:r>
            <a:endParaRPr/>
          </a:p>
        </p:txBody>
      </p:sp>
      <p:sp>
        <p:nvSpPr>
          <p:cNvPr id="106" name="Google Shape;106;p19"/>
          <p:cNvSpPr txBox="1"/>
          <p:nvPr>
            <p:ph idx="4294967295" type="body"/>
          </p:nvPr>
        </p:nvSpPr>
        <p:spPr>
          <a:xfrm>
            <a:off x="5934100" y="1489825"/>
            <a:ext cx="2822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 sz="1400"/>
              <a:t>Administrador-Leilão</a:t>
            </a:r>
            <a:endParaRPr/>
          </a:p>
          <a:p>
            <a:pPr indent="-304800" lvl="1" marL="719999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PT" sz="1200"/>
              <a:t>Rel. quem cancelou um leilão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 sz="1400"/>
              <a:t>Administrador-Utilizador</a:t>
            </a:r>
            <a:endParaRPr/>
          </a:p>
          <a:p>
            <a:pPr indent="-304800" lvl="1" marL="719999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PT" sz="1200"/>
              <a:t>Rel. quem baniu um utilizador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489825"/>
            <a:ext cx="5629302" cy="2973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000"/>
              <a:t>Tecnologias base</a:t>
            </a:r>
            <a:endParaRPr/>
          </a:p>
        </p:txBody>
      </p:sp>
      <p:sp>
        <p:nvSpPr>
          <p:cNvPr id="113" name="Google Shape;113;p2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Linguagens de Programação</a:t>
            </a:r>
            <a:r>
              <a:rPr lang="pt-PT"/>
              <a:t> </a:t>
            </a:r>
            <a:r>
              <a:rPr lang="pt-PT"/>
              <a:t>DBMS</a:t>
            </a:r>
            <a:r>
              <a:rPr lang="pt-PT"/>
              <a:t>, Bibliotecas e Frameworks</a:t>
            </a:r>
            <a:endParaRPr/>
          </a:p>
        </p:txBody>
      </p:sp>
      <p:sp>
        <p:nvSpPr>
          <p:cNvPr id="114" name="Google Shape;114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Docker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Django / Flask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PostgreSQL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psycopg2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Python 3.9.4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2787" y="3715625"/>
            <a:ext cx="513725" cy="51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8913" y="3707478"/>
            <a:ext cx="513726" cy="529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1488" y="3715612"/>
            <a:ext cx="513725" cy="51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01149" y="3654474"/>
            <a:ext cx="636049" cy="636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39500" y="3744455"/>
            <a:ext cx="636050" cy="456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Planeamento</a:t>
            </a:r>
            <a:endParaRPr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Início</a:t>
            </a:r>
            <a:r>
              <a:rPr lang="pt-PT"/>
              <a:t> a 19/04/2021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Cada semana são desenvolvidas 3 funcionalidades (1 p/ P.)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Exceção da </a:t>
            </a:r>
            <a:r>
              <a:rPr lang="pt-PT"/>
              <a:t>última</a:t>
            </a:r>
            <a:r>
              <a:rPr lang="pt-PT"/>
              <a:t> semana dedicada a artefactos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Entrega a 31/05/2021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